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21"/>
  </p:notesMasterIdLst>
  <p:sldIdLst>
    <p:sldId id="256" r:id="rId2"/>
    <p:sldId id="355" r:id="rId3"/>
    <p:sldId id="287" r:id="rId4"/>
    <p:sldId id="288" r:id="rId5"/>
    <p:sldId id="289" r:id="rId6"/>
    <p:sldId id="291" r:id="rId7"/>
    <p:sldId id="290" r:id="rId8"/>
    <p:sldId id="293" r:id="rId9"/>
    <p:sldId id="292" r:id="rId10"/>
    <p:sldId id="404" r:id="rId11"/>
    <p:sldId id="354" r:id="rId12"/>
    <p:sldId id="405" r:id="rId13"/>
    <p:sldId id="406" r:id="rId14"/>
    <p:sldId id="407" r:id="rId15"/>
    <p:sldId id="361" r:id="rId16"/>
    <p:sldId id="272" r:id="rId17"/>
    <p:sldId id="644" r:id="rId18"/>
    <p:sldId id="645" r:id="rId19"/>
    <p:sldId id="279" r:id="rId20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  <a:srgbClr val="FF9900"/>
    <a:srgbClr val="663300"/>
    <a:srgbClr val="894400"/>
    <a:srgbClr val="A45100"/>
    <a:srgbClr val="B75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 autoAdjust="0"/>
    <p:restoredTop sz="94595" autoAdjust="0"/>
  </p:normalViewPr>
  <p:slideViewPr>
    <p:cSldViewPr>
      <p:cViewPr varScale="1">
        <p:scale>
          <a:sx n="68" d="100"/>
          <a:sy n="68" d="100"/>
        </p:scale>
        <p:origin x="136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0C552-20E1-4A1F-A58B-921EFB76493B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90C76E-03D8-48B6-AB71-33EF7E245D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856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7" name="Shape 3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Practices and Methods </a:t>
            </a:r>
          </a:p>
        </p:txBody>
      </p:sp>
    </p:spTree>
    <p:extLst>
      <p:ext uri="{BB962C8B-B14F-4D97-AF65-F5344CB8AC3E}">
        <p14:creationId xmlns:p14="http://schemas.microsoft.com/office/powerpoint/2010/main" val="509449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265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450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104451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4452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grpSp>
          <p:nvGrpSpPr>
            <p:cNvPr id="104453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104454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04455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04456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04457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04458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04459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04460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04461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04462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04463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104464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4465" name="Rectangle 1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4466" name="Rectangle 1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E72644A-E4B8-4D34-91D6-E7F22B17B29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4467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4468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D481BEB-40F9-40E0-814F-9485F69815F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57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F6C0390-34C0-4419-A791-7524522FBC8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04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9965973B-4D3E-4721-907B-2FD51DF0F83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49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981200"/>
            <a:ext cx="8229600" cy="3886200"/>
          </a:xfrm>
        </p:spPr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075DCCD6-E698-4151-81DE-3BD3B37B581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997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xfrm>
            <a:off x="2376970" y="1675990"/>
            <a:ext cx="4390060" cy="853902"/>
          </a:xfrm>
          <a:prstGeom prst="rect">
            <a:avLst/>
          </a:prstGeom>
        </p:spPr>
        <p:txBody>
          <a:bodyPr lIns="28575" tIns="28575" rIns="28575" bIns="28575"/>
          <a:lstStyle>
            <a:lvl1pPr defTabSz="410752">
              <a:defRPr sz="5344"/>
            </a:lvl1pPr>
          </a:lstStyle>
          <a:p>
            <a:r>
              <a:t>Title Text</a:t>
            </a:r>
          </a:p>
        </p:txBody>
      </p:sp>
      <p:sp>
        <p:nvSpPr>
          <p:cNvPr id="59" name="Shape 59"/>
          <p:cNvSpPr>
            <a:spLocks noGrp="1"/>
          </p:cNvSpPr>
          <p:nvPr>
            <p:ph type="body" sz="quarter" idx="1"/>
          </p:nvPr>
        </p:nvSpPr>
        <p:spPr>
          <a:xfrm>
            <a:off x="2376970" y="2529892"/>
            <a:ext cx="4390060" cy="2486361"/>
          </a:xfrm>
          <a:prstGeom prst="rect">
            <a:avLst/>
          </a:prstGeom>
        </p:spPr>
        <p:txBody>
          <a:bodyPr lIns="28575" tIns="28575" rIns="28575" bIns="28575"/>
          <a:lstStyle>
            <a:lvl1pPr marL="277803" indent="-277803" defTabSz="410752">
              <a:spcBef>
                <a:spcPts val="2953"/>
              </a:spcBef>
              <a:defRPr sz="2250"/>
            </a:lvl1pPr>
            <a:lvl2pPr marL="590332" indent="-277803" defTabSz="410752">
              <a:spcBef>
                <a:spcPts val="2953"/>
              </a:spcBef>
              <a:defRPr sz="2250"/>
            </a:lvl2pPr>
            <a:lvl3pPr marL="902861" indent="-277803" defTabSz="410752">
              <a:spcBef>
                <a:spcPts val="2953"/>
              </a:spcBef>
              <a:defRPr sz="2250"/>
            </a:lvl3pPr>
            <a:lvl4pPr marL="1215390" indent="-277803" defTabSz="410752">
              <a:spcBef>
                <a:spcPts val="2953"/>
              </a:spcBef>
              <a:defRPr sz="2250"/>
            </a:lvl4pPr>
            <a:lvl5pPr marL="1527918" indent="-277803" defTabSz="410752">
              <a:spcBef>
                <a:spcPts val="2953"/>
              </a:spcBef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4470165" y="5159406"/>
            <a:ext cx="198647" cy="242600"/>
          </a:xfrm>
          <a:prstGeom prst="rect">
            <a:avLst/>
          </a:prstGeom>
        </p:spPr>
        <p:txBody>
          <a:bodyPr lIns="28575" tIns="28575" rIns="28575" bIns="28575"/>
          <a:lstStyle>
            <a:lvl1pPr defTabSz="410752">
              <a:defRPr sz="984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01655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2FC8DC7-1B22-4A49-B3A8-88F46832242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74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1927F79-7FBC-4AC6-8C01-E4BA4EC0838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08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637307A-5D50-4B41-A0C2-C871D58E132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3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AC432AE-AD9D-4CDA-A7FD-D5087D4A684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0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E1C92D5-D68C-4235-895D-D1FE8A62586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41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F9A641D-4E1D-4E14-A0E9-CD94068BA9C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04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FBD1D91-51FC-4869-826B-F7EEDC2B1B3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0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2642E1F-0985-43EA-A52A-61A4E7ACC7B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1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</a:defRPr>
            </a:lvl1pPr>
          </a:lstStyle>
          <a:p>
            <a:fld id="{E2168E85-996E-49A9-BBB5-FB08EFB5A541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1034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429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430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431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432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433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3434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103435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03436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3437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3438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439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440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manifesto.org/" TargetMode="External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600" dirty="0"/>
              <a:t>5CS024 – 7CC002</a:t>
            </a:r>
            <a:br>
              <a:rPr lang="en-GB" sz="4600" dirty="0"/>
            </a:br>
            <a:r>
              <a:rPr lang="en-GB" sz="4600" dirty="0"/>
              <a:t>Products &amp; Process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18E17F8-154E-4B3D-B3FA-7BDE3B84A8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B8803C2-F5B9-45DC-920B-CE3790451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300" dirty="0"/>
              <a:t>Primordial Soup of Agile development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668DF2-54F7-449B-B01D-9EE7CBF9A3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CC84A5-B953-4EC3-ABDB-49D56DD8B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09160" y="2571749"/>
            <a:ext cx="3863341" cy="3306234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Popularity of:</a:t>
            </a:r>
          </a:p>
          <a:p>
            <a:pPr lvl="1"/>
            <a:r>
              <a:rPr lang="en-GB" b="1" dirty="0"/>
              <a:t>Open Source Movement</a:t>
            </a:r>
          </a:p>
          <a:p>
            <a:pPr lvl="1"/>
            <a:r>
              <a:rPr lang="en-GB" b="1" dirty="0"/>
              <a:t>Object Oriented Paradigm</a:t>
            </a:r>
          </a:p>
          <a:p>
            <a:r>
              <a:rPr lang="en-GB" dirty="0"/>
              <a:t>Prevalence of:</a:t>
            </a:r>
          </a:p>
          <a:p>
            <a:pPr lvl="1"/>
            <a:r>
              <a:rPr lang="en-GB" b="1" dirty="0"/>
              <a:t>Internet &amp; World Wide Web</a:t>
            </a:r>
          </a:p>
          <a:p>
            <a:pPr lvl="1"/>
            <a:r>
              <a:rPr lang="en-GB" b="1" dirty="0"/>
              <a:t>Distributed Systems</a:t>
            </a:r>
          </a:p>
          <a:p>
            <a:r>
              <a:rPr lang="en-GB" dirty="0"/>
              <a:t>Late 90’s Dot Com Boom</a:t>
            </a:r>
          </a:p>
          <a:p>
            <a:pPr lvl="1"/>
            <a:r>
              <a:rPr lang="en-GB" b="1" dirty="0"/>
              <a:t>Race to market</a:t>
            </a:r>
          </a:p>
          <a:p>
            <a:pPr lvl="1"/>
            <a:r>
              <a:rPr lang="en-GB" b="1" dirty="0"/>
              <a:t>Small teams, big tasks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EB27B-858C-4959-86AA-392A1EB96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3" y="2954981"/>
            <a:ext cx="4140670" cy="20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81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pasted-image.tif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11740" y="1885912"/>
            <a:ext cx="3192723" cy="4028375"/>
          </a:xfrm>
          <a:prstGeom prst="rect">
            <a:avLst/>
          </a:prstGeom>
          <a:ln w="3175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322350-3AE2-45EE-8B54-43E9A82097F3}"/>
              </a:ext>
            </a:extLst>
          </p:cNvPr>
          <p:cNvSpPr/>
          <p:nvPr/>
        </p:nvSpPr>
        <p:spPr>
          <a:xfrm>
            <a:off x="3604463" y="2965019"/>
            <a:ext cx="54464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0070C0"/>
                </a:solidFill>
              </a:rPr>
              <a:t>Agile Development Manifesto (2001)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21D993-16F8-497D-83AE-A9B940681A6F}"/>
              </a:ext>
            </a:extLst>
          </p:cNvPr>
          <p:cNvSpPr/>
          <p:nvPr/>
        </p:nvSpPr>
        <p:spPr>
          <a:xfrm>
            <a:off x="4264727" y="3732778"/>
            <a:ext cx="40286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b="1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https://agilemanifesto.org/</a:t>
            </a:r>
            <a:endParaRPr lang="en-GB" sz="2400" b="1" dirty="0">
              <a:solidFill>
                <a:srgbClr val="00B0F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B8803C2-F5B9-45DC-920B-CE3790451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7" y="943713"/>
            <a:ext cx="8001000" cy="1143000"/>
          </a:xfrm>
        </p:spPr>
        <p:txBody>
          <a:bodyPr>
            <a:noAutofit/>
          </a:bodyPr>
          <a:lstStyle/>
          <a:p>
            <a:r>
              <a:rPr lang="en-GB" sz="3300" dirty="0"/>
              <a:t>Where does Agile Development begin?</a:t>
            </a:r>
          </a:p>
        </p:txBody>
      </p:sp>
    </p:spTree>
    <p:extLst>
      <p:ext uri="{BB962C8B-B14F-4D97-AF65-F5344CB8AC3E}">
        <p14:creationId xmlns:p14="http://schemas.microsoft.com/office/powerpoint/2010/main" val="100554255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nicocasel.net/blog/wp-content/uploads/2017/06/12-agile-principle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96" y="1052117"/>
            <a:ext cx="7022609" cy="483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38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ww.itpedia.nl/wp-content/uploads/2018/03/scrum-process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79" y="1628800"/>
            <a:ext cx="7984842" cy="464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0D221B8-5514-46B4-A798-33571D726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64" y="692696"/>
            <a:ext cx="8230672" cy="800308"/>
          </a:xfrm>
        </p:spPr>
        <p:txBody>
          <a:bodyPr/>
          <a:lstStyle/>
          <a:p>
            <a:r>
              <a:rPr lang="en-GB" dirty="0"/>
              <a:t>Scrum</a:t>
            </a:r>
          </a:p>
        </p:txBody>
      </p:sp>
    </p:spTree>
    <p:extLst>
      <p:ext uri="{BB962C8B-B14F-4D97-AF65-F5344CB8AC3E}">
        <p14:creationId xmlns:p14="http://schemas.microsoft.com/office/powerpoint/2010/main" val="251161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455" y="1214177"/>
            <a:ext cx="8230672" cy="800308"/>
          </a:xfrm>
        </p:spPr>
        <p:txBody>
          <a:bodyPr/>
          <a:lstStyle/>
          <a:p>
            <a:r>
              <a:rPr lang="en-GB" dirty="0"/>
              <a:t>KANBAN</a:t>
            </a:r>
          </a:p>
        </p:txBody>
      </p:sp>
      <p:sp>
        <p:nvSpPr>
          <p:cNvPr id="4" name="Rectangle 3"/>
          <p:cNvSpPr/>
          <p:nvPr/>
        </p:nvSpPr>
        <p:spPr>
          <a:xfrm>
            <a:off x="1436369" y="2294578"/>
            <a:ext cx="1944722" cy="2917084"/>
          </a:xfrm>
          <a:prstGeom prst="rect">
            <a:avLst/>
          </a:prstGeom>
          <a:solidFill>
            <a:srgbClr val="FFFF00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701" b="1" dirty="0">
                <a:solidFill>
                  <a:schemeClr val="tx1">
                    <a:lumMod val="75000"/>
                  </a:schemeClr>
                </a:solidFill>
              </a:rPr>
              <a:t>TO DO</a:t>
            </a:r>
          </a:p>
        </p:txBody>
      </p:sp>
      <p:sp>
        <p:nvSpPr>
          <p:cNvPr id="5" name="Rectangle 4"/>
          <p:cNvSpPr/>
          <p:nvPr/>
        </p:nvSpPr>
        <p:spPr>
          <a:xfrm>
            <a:off x="3406374" y="2294578"/>
            <a:ext cx="1944722" cy="2917084"/>
          </a:xfrm>
          <a:prstGeom prst="rect">
            <a:avLst/>
          </a:prstGeom>
          <a:solidFill>
            <a:srgbClr val="92D050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701" b="1" dirty="0">
                <a:solidFill>
                  <a:schemeClr val="tx1">
                    <a:lumMod val="75000"/>
                  </a:schemeClr>
                </a:solidFill>
              </a:rPr>
              <a:t>Doing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5376380" y="2294578"/>
            <a:ext cx="1944722" cy="2917084"/>
          </a:xfrm>
          <a:prstGeom prst="rect">
            <a:avLst/>
          </a:prstGeom>
          <a:solidFill>
            <a:srgbClr val="00B0F0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701" b="1" dirty="0">
                <a:solidFill>
                  <a:schemeClr val="tx1">
                    <a:lumMod val="75000"/>
                  </a:schemeClr>
                </a:solidFill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345806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CB4F4-E208-4FA9-A7EF-474A400D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>
                <a:solidFill>
                  <a:srgbClr val="00B0F0"/>
                </a:solidFill>
              </a:rPr>
              <a:t>Tools (Fundamental)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FCE63-BE4B-46CF-BE8F-BED65B883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BD701-3CFB-4BFE-B6AF-397D6EC2F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26469"/>
            <a:ext cx="2007394" cy="1285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EC4DB6-66EE-479A-A2CD-3032D2FDD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475" y="1918097"/>
            <a:ext cx="3571875" cy="3571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7D83CA-88BB-403E-83C5-66250DC66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888" y="3704035"/>
            <a:ext cx="2343150" cy="109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17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F7C1B-EA9F-4D40-B576-0F91BE0F9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solidFill>
                  <a:srgbClr val="00B0F0"/>
                </a:solidFill>
              </a:rPr>
              <a:t>Innovation Funnel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79BE9-3BAC-444B-8D5A-3F3AB6468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13" y="2013007"/>
            <a:ext cx="3558493" cy="3713899"/>
          </a:xfrm>
        </p:spPr>
        <p:txBody>
          <a:bodyPr/>
          <a:lstStyle/>
          <a:p>
            <a:r>
              <a:rPr lang="en-GB" sz="2000" b="1" dirty="0">
                <a:solidFill>
                  <a:srgbClr val="00B0F0"/>
                </a:solidFill>
              </a:rPr>
              <a:t>Ideas</a:t>
            </a:r>
          </a:p>
          <a:p>
            <a:pPr lvl="1"/>
            <a:r>
              <a:rPr lang="en-GB" sz="1800" dirty="0"/>
              <a:t>Features and ideas for work based on previous modelling </a:t>
            </a:r>
          </a:p>
          <a:p>
            <a:r>
              <a:rPr lang="en-GB" sz="2000" b="1" dirty="0">
                <a:solidFill>
                  <a:srgbClr val="00B050"/>
                </a:solidFill>
              </a:rPr>
              <a:t>Validation</a:t>
            </a:r>
          </a:p>
          <a:p>
            <a:pPr lvl="1"/>
            <a:r>
              <a:rPr lang="en-GB" sz="1800" dirty="0"/>
              <a:t>Filter and prioritise ideas, decide which features to make</a:t>
            </a:r>
          </a:p>
          <a:p>
            <a:r>
              <a:rPr lang="en-GB" sz="2000" b="1" dirty="0">
                <a:solidFill>
                  <a:srgbClr val="FFC000"/>
                </a:solidFill>
              </a:rPr>
              <a:t>Create</a:t>
            </a:r>
          </a:p>
          <a:p>
            <a:pPr lvl="1"/>
            <a:r>
              <a:rPr lang="en-GB" sz="1800" dirty="0"/>
              <a:t>Features currently being coded and tested</a:t>
            </a:r>
          </a:p>
          <a:p>
            <a:r>
              <a:rPr lang="en-GB" sz="2000" b="1" dirty="0"/>
              <a:t>Deliver</a:t>
            </a:r>
          </a:p>
          <a:p>
            <a:pPr lvl="1"/>
            <a:r>
              <a:rPr lang="en-GB" sz="1800" dirty="0"/>
              <a:t>Working features (Cumulative)</a:t>
            </a:r>
          </a:p>
        </p:txBody>
      </p:sp>
      <p:sp>
        <p:nvSpPr>
          <p:cNvPr id="4" name="Flowchart: Manual Operation 3">
            <a:extLst>
              <a:ext uri="{FF2B5EF4-FFF2-40B4-BE49-F238E27FC236}">
                <a16:creationId xmlns:a16="http://schemas.microsoft.com/office/drawing/2014/main" id="{20418CC1-3517-4A37-A3E7-FB21DFE5E627}"/>
              </a:ext>
            </a:extLst>
          </p:cNvPr>
          <p:cNvSpPr/>
          <p:nvPr/>
        </p:nvSpPr>
        <p:spPr>
          <a:xfrm rot="16200000">
            <a:off x="5302077" y="2068984"/>
            <a:ext cx="2133000" cy="3943351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7866E0-1DFB-4ED1-9584-48DE74338F76}"/>
              </a:ext>
            </a:extLst>
          </p:cNvPr>
          <p:cNvCxnSpPr>
            <a:cxnSpLocks/>
          </p:cNvCxnSpPr>
          <p:nvPr/>
        </p:nvCxnSpPr>
        <p:spPr>
          <a:xfrm flipV="1">
            <a:off x="6566171" y="2848976"/>
            <a:ext cx="0" cy="269942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A81A7C-9C7E-477C-BE9C-499FBA9B760B}"/>
              </a:ext>
            </a:extLst>
          </p:cNvPr>
          <p:cNvCxnSpPr>
            <a:cxnSpLocks/>
          </p:cNvCxnSpPr>
          <p:nvPr/>
        </p:nvCxnSpPr>
        <p:spPr>
          <a:xfrm flipV="1">
            <a:off x="7541368" y="2951041"/>
            <a:ext cx="0" cy="269942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CF126F-FE33-46BC-8A5C-489DF822EAB7}"/>
              </a:ext>
            </a:extLst>
          </p:cNvPr>
          <p:cNvCxnSpPr>
            <a:cxnSpLocks/>
          </p:cNvCxnSpPr>
          <p:nvPr/>
        </p:nvCxnSpPr>
        <p:spPr>
          <a:xfrm flipV="1">
            <a:off x="5539902" y="2790547"/>
            <a:ext cx="0" cy="269942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DD18E3-069D-48E5-9330-23E770D7509C}"/>
              </a:ext>
            </a:extLst>
          </p:cNvPr>
          <p:cNvSpPr txBox="1"/>
          <p:nvPr/>
        </p:nvSpPr>
        <p:spPr>
          <a:xfrm>
            <a:off x="4572000" y="2319725"/>
            <a:ext cx="549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B0F0"/>
                </a:solidFill>
              </a:rPr>
              <a:t>Idea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0738DA-B944-4FA6-85BF-174916CD1C79}"/>
              </a:ext>
            </a:extLst>
          </p:cNvPr>
          <p:cNvSpPr txBox="1"/>
          <p:nvPr/>
        </p:nvSpPr>
        <p:spPr>
          <a:xfrm>
            <a:off x="5539902" y="2319725"/>
            <a:ext cx="1201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B050"/>
                </a:solidFill>
              </a:rPr>
              <a:t>Validation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56FAC7-EF76-45F4-8842-2539A825B2EC}"/>
              </a:ext>
            </a:extLst>
          </p:cNvPr>
          <p:cNvSpPr txBox="1"/>
          <p:nvPr/>
        </p:nvSpPr>
        <p:spPr>
          <a:xfrm>
            <a:off x="6723029" y="2308878"/>
            <a:ext cx="818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FFC000"/>
                </a:solidFill>
              </a:rPr>
              <a:t>Create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0C48B9-DAF0-4529-A239-AC0075C955AF}"/>
              </a:ext>
            </a:extLst>
          </p:cNvPr>
          <p:cNvSpPr txBox="1"/>
          <p:nvPr/>
        </p:nvSpPr>
        <p:spPr>
          <a:xfrm>
            <a:off x="7650805" y="2319725"/>
            <a:ext cx="909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Deliver</a:t>
            </a:r>
            <a:r>
              <a:rPr lang="en-GB" sz="1400" dirty="0"/>
              <a:t>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3DCA69-1E35-4812-84E6-0C13381F3B78}"/>
              </a:ext>
            </a:extLst>
          </p:cNvPr>
          <p:cNvSpPr/>
          <p:nvPr/>
        </p:nvSpPr>
        <p:spPr>
          <a:xfrm>
            <a:off x="4216940" y="3294029"/>
            <a:ext cx="355056" cy="37937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3F4782-C08A-4B35-8D6D-76C8B6C0BAAB}"/>
              </a:ext>
            </a:extLst>
          </p:cNvPr>
          <p:cNvSpPr/>
          <p:nvPr/>
        </p:nvSpPr>
        <p:spPr>
          <a:xfrm>
            <a:off x="4141550" y="4584138"/>
            <a:ext cx="355056" cy="37937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6131A9F-D2DC-4622-9E85-FF62156E5E0B}"/>
              </a:ext>
            </a:extLst>
          </p:cNvPr>
          <p:cNvSpPr/>
          <p:nvPr/>
        </p:nvSpPr>
        <p:spPr>
          <a:xfrm>
            <a:off x="4212080" y="4021147"/>
            <a:ext cx="355056" cy="37937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0CCC945-4C9A-4331-AE78-9E103A1F8262}"/>
              </a:ext>
            </a:extLst>
          </p:cNvPr>
          <p:cNvSpPr/>
          <p:nvPr/>
        </p:nvSpPr>
        <p:spPr>
          <a:xfrm>
            <a:off x="4727642" y="4552594"/>
            <a:ext cx="324662" cy="28813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56C3A6C-0D74-4FA5-ACD3-6DC169F72583}"/>
              </a:ext>
            </a:extLst>
          </p:cNvPr>
          <p:cNvSpPr/>
          <p:nvPr/>
        </p:nvSpPr>
        <p:spPr>
          <a:xfrm>
            <a:off x="5156273" y="3309700"/>
            <a:ext cx="355056" cy="37937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23B4C7-D8FD-4F0C-A6F5-D35FE9B71AD1}"/>
              </a:ext>
            </a:extLst>
          </p:cNvPr>
          <p:cNvSpPr/>
          <p:nvPr/>
        </p:nvSpPr>
        <p:spPr>
          <a:xfrm>
            <a:off x="5021911" y="4113586"/>
            <a:ext cx="355056" cy="37937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57589D3-C696-4E70-BDF7-A164BAADCEA7}"/>
              </a:ext>
            </a:extLst>
          </p:cNvPr>
          <p:cNvSpPr/>
          <p:nvPr/>
        </p:nvSpPr>
        <p:spPr>
          <a:xfrm>
            <a:off x="6099239" y="3320779"/>
            <a:ext cx="355056" cy="37937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8B84BD0-5CBD-4394-B4E0-6F6BD3A849C6}"/>
              </a:ext>
            </a:extLst>
          </p:cNvPr>
          <p:cNvSpPr/>
          <p:nvPr/>
        </p:nvSpPr>
        <p:spPr>
          <a:xfrm>
            <a:off x="6674399" y="3325177"/>
            <a:ext cx="355056" cy="37937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73559B5-A6DA-40F2-91B9-933F95F9444F}"/>
              </a:ext>
            </a:extLst>
          </p:cNvPr>
          <p:cNvSpPr/>
          <p:nvPr/>
        </p:nvSpPr>
        <p:spPr>
          <a:xfrm>
            <a:off x="7864816" y="3833890"/>
            <a:ext cx="355056" cy="379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297897B-2A0A-44E6-9FE2-FC6F11617379}"/>
              </a:ext>
            </a:extLst>
          </p:cNvPr>
          <p:cNvSpPr/>
          <p:nvPr/>
        </p:nvSpPr>
        <p:spPr>
          <a:xfrm>
            <a:off x="7687288" y="3408328"/>
            <a:ext cx="355056" cy="379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86AF600-FA6D-405B-BD12-DDA4F3D78645}"/>
              </a:ext>
            </a:extLst>
          </p:cNvPr>
          <p:cNvSpPr/>
          <p:nvPr/>
        </p:nvSpPr>
        <p:spPr>
          <a:xfrm>
            <a:off x="7750515" y="4236387"/>
            <a:ext cx="355056" cy="379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39FC82B-4712-4786-8F84-91605869862C}"/>
              </a:ext>
            </a:extLst>
          </p:cNvPr>
          <p:cNvSpPr/>
          <p:nvPr/>
        </p:nvSpPr>
        <p:spPr>
          <a:xfrm>
            <a:off x="7033103" y="3644760"/>
            <a:ext cx="355056" cy="37937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C0763FA-BEAB-4F7A-940D-90C82792E68E}"/>
              </a:ext>
            </a:extLst>
          </p:cNvPr>
          <p:cNvSpPr/>
          <p:nvPr/>
        </p:nvSpPr>
        <p:spPr>
          <a:xfrm>
            <a:off x="7120651" y="4093943"/>
            <a:ext cx="355056" cy="37937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4147115-105B-4B2C-B293-4CBCADC990C8}"/>
              </a:ext>
            </a:extLst>
          </p:cNvPr>
          <p:cNvSpPr/>
          <p:nvPr/>
        </p:nvSpPr>
        <p:spPr>
          <a:xfrm>
            <a:off x="6631832" y="4318369"/>
            <a:ext cx="355056" cy="37937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9D2DC4-5ED6-46CF-AC38-CF02E2E527BF}"/>
              </a:ext>
            </a:extLst>
          </p:cNvPr>
          <p:cNvSpPr/>
          <p:nvPr/>
        </p:nvSpPr>
        <p:spPr>
          <a:xfrm>
            <a:off x="5659068" y="3773116"/>
            <a:ext cx="355056" cy="37937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65F14BE-BC4A-42F4-8351-6FF12CD6ACA5}"/>
              </a:ext>
            </a:extLst>
          </p:cNvPr>
          <p:cNvSpPr/>
          <p:nvPr/>
        </p:nvSpPr>
        <p:spPr>
          <a:xfrm>
            <a:off x="6065195" y="3913028"/>
            <a:ext cx="355056" cy="37937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972FAB7-97E6-434B-B559-D355FD57E5E9}"/>
              </a:ext>
            </a:extLst>
          </p:cNvPr>
          <p:cNvSpPr/>
          <p:nvPr/>
        </p:nvSpPr>
        <p:spPr>
          <a:xfrm>
            <a:off x="5769727" y="4318369"/>
            <a:ext cx="355056" cy="37937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1B41B07-1358-40C1-9146-DDC105C071DC}"/>
              </a:ext>
            </a:extLst>
          </p:cNvPr>
          <p:cNvSpPr/>
          <p:nvPr/>
        </p:nvSpPr>
        <p:spPr>
          <a:xfrm>
            <a:off x="4590251" y="3974080"/>
            <a:ext cx="355056" cy="37937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1244F1A-869C-4C7E-9172-6E12124F6575}"/>
              </a:ext>
            </a:extLst>
          </p:cNvPr>
          <p:cNvSpPr/>
          <p:nvPr/>
        </p:nvSpPr>
        <p:spPr>
          <a:xfrm>
            <a:off x="4924632" y="3665896"/>
            <a:ext cx="355056" cy="37937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50C2D7D-D050-46C6-B759-2E5BE095351D}"/>
              </a:ext>
            </a:extLst>
          </p:cNvPr>
          <p:cNvSpPr/>
          <p:nvPr/>
        </p:nvSpPr>
        <p:spPr>
          <a:xfrm>
            <a:off x="4601794" y="3168022"/>
            <a:ext cx="355056" cy="37937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5543BA6-497F-4A41-8B61-0777E0CFE5B3}"/>
              </a:ext>
            </a:extLst>
          </p:cNvPr>
          <p:cNvSpPr/>
          <p:nvPr/>
        </p:nvSpPr>
        <p:spPr>
          <a:xfrm>
            <a:off x="4265578" y="1869698"/>
            <a:ext cx="4237614" cy="4472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423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97DABC-0352-47A2-9832-236165255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4050" b="1" dirty="0">
                <a:solidFill>
                  <a:srgbClr val="00B0F0"/>
                </a:solidFill>
              </a:rPr>
              <a:t>Incremental Development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6F92E-FF5D-45EE-BEFD-DB6659DBA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412" y="2226469"/>
            <a:ext cx="3886200" cy="629816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GB" sz="2400" b="1" dirty="0">
                <a:solidFill>
                  <a:schemeClr val="accent4"/>
                </a:solidFill>
              </a:rPr>
              <a:t>Incremental Development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E26C07-D922-4D4E-8089-D04C10067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06388" y="2226469"/>
            <a:ext cx="3886200" cy="524736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GB" sz="2400" b="1" dirty="0">
                <a:solidFill>
                  <a:schemeClr val="accent4"/>
                </a:solidFill>
              </a:rPr>
              <a:t>Information Feedback Loops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5A4373-65EC-46BF-B9E7-F1D0E74A0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66" t="18499" r="31993" b="22501"/>
          <a:stretch/>
        </p:blipFill>
        <p:spPr>
          <a:xfrm>
            <a:off x="206650" y="2488837"/>
            <a:ext cx="511611" cy="799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113EBA-5CB6-427C-8719-FA9DF2864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28" y="3429001"/>
            <a:ext cx="1244128" cy="799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76494F-F33E-49CE-BE7D-143550872D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937" b="20387"/>
          <a:stretch/>
        </p:blipFill>
        <p:spPr>
          <a:xfrm>
            <a:off x="2036626" y="4092034"/>
            <a:ext cx="1594287" cy="9354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41580C-28EE-4864-AB1A-80A7525166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81" t="21560" r="11192" b="28794"/>
          <a:stretch/>
        </p:blipFill>
        <p:spPr>
          <a:xfrm>
            <a:off x="4057651" y="4889281"/>
            <a:ext cx="1363089" cy="93545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7121FFA0-D404-43E3-888F-5EE47FB764AB}"/>
              </a:ext>
            </a:extLst>
          </p:cNvPr>
          <p:cNvSpPr/>
          <p:nvPr/>
        </p:nvSpPr>
        <p:spPr>
          <a:xfrm rot="1938578">
            <a:off x="806536" y="3715369"/>
            <a:ext cx="4014318" cy="23166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12102A-6677-49E5-A9DE-12A226FC223D}"/>
              </a:ext>
            </a:extLst>
          </p:cNvPr>
          <p:cNvGrpSpPr/>
          <p:nvPr/>
        </p:nvGrpSpPr>
        <p:grpSpPr>
          <a:xfrm>
            <a:off x="6279088" y="4219161"/>
            <a:ext cx="2664836" cy="1525909"/>
            <a:chOff x="7515939" y="3128211"/>
            <a:chExt cx="3553114" cy="2034545"/>
          </a:xfrm>
        </p:grpSpPr>
        <p:sp>
          <p:nvSpPr>
            <p:cNvPr id="15" name="Arrow: Curved Down 14">
              <a:extLst>
                <a:ext uri="{FF2B5EF4-FFF2-40B4-BE49-F238E27FC236}">
                  <a16:creationId xmlns:a16="http://schemas.microsoft.com/office/drawing/2014/main" id="{0B6ECBC2-D562-4818-9DFE-F45627573F8D}"/>
                </a:ext>
              </a:extLst>
            </p:cNvPr>
            <p:cNvSpPr/>
            <p:nvPr/>
          </p:nvSpPr>
          <p:spPr>
            <a:xfrm>
              <a:off x="8357937" y="3128211"/>
              <a:ext cx="1764631" cy="69964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7" name="Arrow: Curved Down 16">
              <a:extLst>
                <a:ext uri="{FF2B5EF4-FFF2-40B4-BE49-F238E27FC236}">
                  <a16:creationId xmlns:a16="http://schemas.microsoft.com/office/drawing/2014/main" id="{CD51A76B-24E4-47C7-BEEB-E346E0EB426C}"/>
                </a:ext>
              </a:extLst>
            </p:cNvPr>
            <p:cNvSpPr/>
            <p:nvPr/>
          </p:nvSpPr>
          <p:spPr>
            <a:xfrm rot="10514565">
              <a:off x="8357936" y="4463108"/>
              <a:ext cx="1764631" cy="699648"/>
            </a:xfrm>
            <a:prstGeom prst="curved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60F98C-7BCA-453F-A9F4-CD88A3D63A4E}"/>
                </a:ext>
              </a:extLst>
            </p:cNvPr>
            <p:cNvSpPr txBox="1"/>
            <p:nvPr/>
          </p:nvSpPr>
          <p:spPr>
            <a:xfrm>
              <a:off x="7515939" y="3991028"/>
              <a:ext cx="3553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>
                  <a:solidFill>
                    <a:schemeClr val="accent1"/>
                  </a:solidFill>
                </a:rPr>
                <a:t>Repeat Process - Refine Output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ABC944-3AEA-4B78-A268-AD4D9CB0D318}"/>
              </a:ext>
            </a:extLst>
          </p:cNvPr>
          <p:cNvGrpSpPr/>
          <p:nvPr/>
        </p:nvGrpSpPr>
        <p:grpSpPr>
          <a:xfrm>
            <a:off x="4739194" y="2852408"/>
            <a:ext cx="3349418" cy="1773073"/>
            <a:chOff x="5650148" y="2267659"/>
            <a:chExt cx="4465890" cy="236409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82A6CCB-C4B5-47AB-BE15-528B54C6058C}"/>
                </a:ext>
              </a:extLst>
            </p:cNvPr>
            <p:cNvSpPr txBox="1"/>
            <p:nvPr/>
          </p:nvSpPr>
          <p:spPr>
            <a:xfrm>
              <a:off x="5650148" y="2267659"/>
              <a:ext cx="4465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solidFill>
                    <a:schemeClr val="accent1"/>
                  </a:solidFill>
                </a:rPr>
                <a:t>Developers –-- Stakeholders/Customers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7F87C9A-7FB2-4FE6-B16F-A1153A4851C1}"/>
                </a:ext>
              </a:extLst>
            </p:cNvPr>
            <p:cNvGrpSpPr/>
            <p:nvPr/>
          </p:nvGrpSpPr>
          <p:grpSpPr>
            <a:xfrm>
              <a:off x="6224532" y="2831738"/>
              <a:ext cx="2332683" cy="1800018"/>
              <a:chOff x="6224532" y="2831738"/>
              <a:chExt cx="2332683" cy="1800018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7CEC4BE-D238-4805-84C4-A10185AB93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458" b="21821"/>
              <a:stretch/>
            </p:blipFill>
            <p:spPr>
              <a:xfrm>
                <a:off x="7875715" y="3393228"/>
                <a:ext cx="681500" cy="1206912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EF82B3E0-9D05-46BD-A43A-66C2E94CBC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458" b="21821"/>
              <a:stretch/>
            </p:blipFill>
            <p:spPr>
              <a:xfrm>
                <a:off x="6224532" y="3424844"/>
                <a:ext cx="681500" cy="1206912"/>
              </a:xfrm>
              <a:prstGeom prst="rect">
                <a:avLst/>
              </a:prstGeom>
            </p:spPr>
          </p:pic>
          <p:sp>
            <p:nvSpPr>
              <p:cNvPr id="25" name="Speech Bubble: Oval 24">
                <a:extLst>
                  <a:ext uri="{FF2B5EF4-FFF2-40B4-BE49-F238E27FC236}">
                    <a16:creationId xmlns:a16="http://schemas.microsoft.com/office/drawing/2014/main" id="{DD456389-60A8-4DFF-B9B9-801A50DF79ED}"/>
                  </a:ext>
                </a:extLst>
              </p:cNvPr>
              <p:cNvSpPr/>
              <p:nvPr/>
            </p:nvSpPr>
            <p:spPr>
              <a:xfrm>
                <a:off x="6558418" y="2857514"/>
                <a:ext cx="601078" cy="535714"/>
              </a:xfrm>
              <a:prstGeom prst="wedgeEllipseCallou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Speech Bubble: Oval 25">
                <a:extLst>
                  <a:ext uri="{FF2B5EF4-FFF2-40B4-BE49-F238E27FC236}">
                    <a16:creationId xmlns:a16="http://schemas.microsoft.com/office/drawing/2014/main" id="{2A34FA26-9F5E-4A5A-A730-A26D2231DE4B}"/>
                  </a:ext>
                </a:extLst>
              </p:cNvPr>
              <p:cNvSpPr/>
              <p:nvPr/>
            </p:nvSpPr>
            <p:spPr>
              <a:xfrm flipH="1">
                <a:off x="7615387" y="2831738"/>
                <a:ext cx="601078" cy="535714"/>
              </a:xfrm>
              <a:prstGeom prst="wedgeEllipseCallou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0" name="Arrow: Left-Right 29">
            <a:extLst>
              <a:ext uri="{FF2B5EF4-FFF2-40B4-BE49-F238E27FC236}">
                <a16:creationId xmlns:a16="http://schemas.microsoft.com/office/drawing/2014/main" id="{A073963E-9125-49A0-9434-F66EAF30590F}"/>
              </a:ext>
            </a:extLst>
          </p:cNvPr>
          <p:cNvSpPr/>
          <p:nvPr/>
        </p:nvSpPr>
        <p:spPr>
          <a:xfrm>
            <a:off x="5746361" y="3405467"/>
            <a:ext cx="591609" cy="159431"/>
          </a:xfrm>
          <a:prstGeom prst="leftRightArrow">
            <a:avLst/>
          </a:prstGeom>
          <a:pattFill prst="pct70">
            <a:fgClr>
              <a:srgbClr val="FFC000"/>
            </a:fgClr>
            <a:bgClr>
              <a:schemeClr val="bg1"/>
            </a:bgClr>
          </a:patt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EF38F2-72AC-4630-9F98-C324B042FE6C}"/>
              </a:ext>
            </a:extLst>
          </p:cNvPr>
          <p:cNvSpPr txBox="1"/>
          <p:nvPr/>
        </p:nvSpPr>
        <p:spPr>
          <a:xfrm>
            <a:off x="615138" y="5387094"/>
            <a:ext cx="26648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solidFill>
                  <a:schemeClr val="accent1"/>
                </a:solidFill>
              </a:rPr>
              <a:t>Working systems are ‘Evolved’</a:t>
            </a:r>
          </a:p>
        </p:txBody>
      </p:sp>
    </p:spTree>
    <p:extLst>
      <p:ext uri="{BB962C8B-B14F-4D97-AF65-F5344CB8AC3E}">
        <p14:creationId xmlns:p14="http://schemas.microsoft.com/office/powerpoint/2010/main" val="4094371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613" y="4941562"/>
            <a:ext cx="8230672" cy="800308"/>
          </a:xfrm>
        </p:spPr>
        <p:txBody>
          <a:bodyPr/>
          <a:lstStyle/>
          <a:p>
            <a:r>
              <a:rPr lang="en-GB" dirty="0"/>
              <a:t>The iron triangle of project management</a:t>
            </a:r>
          </a:p>
        </p:txBody>
      </p:sp>
      <p:pic>
        <p:nvPicPr>
          <p:cNvPr id="2050" name="Picture 2" descr="https://pbs.twimg.com/media/Cj0tbJfUoAEU9_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7" y="1160157"/>
            <a:ext cx="7378833" cy="348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61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pic>
        <p:nvPicPr>
          <p:cNvPr id="49155" name="Picture 3" descr="BD05869_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67744" y="1556792"/>
            <a:ext cx="4033838" cy="357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495" y="515829"/>
            <a:ext cx="5297948" cy="5297948"/>
          </a:xfrm>
          <a:prstGeom prst="rect">
            <a:avLst/>
          </a:prstGeom>
          <a:ln w="3175">
            <a:miter lim="400000"/>
          </a:ln>
        </p:spPr>
      </p:pic>
      <p:sp>
        <p:nvSpPr>
          <p:cNvPr id="361" name="Shape 361"/>
          <p:cNvSpPr/>
          <p:nvPr/>
        </p:nvSpPr>
        <p:spPr>
          <a:xfrm rot="19788062">
            <a:off x="3384933" y="1574544"/>
            <a:ext cx="1319773" cy="6681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5800" b="1">
                <a:solidFill>
                  <a:srgbClr val="FFFFFF"/>
                </a:solidFill>
                <a:effectLst>
                  <a:outerShdw blurRad="12700" dist="12700" dir="18900000" rotWithShape="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4078"/>
              <a:t>Agile</a:t>
            </a:r>
          </a:p>
        </p:txBody>
      </p:sp>
      <p:sp>
        <p:nvSpPr>
          <p:cNvPr id="362" name="Shape 362"/>
          <p:cNvSpPr/>
          <p:nvPr/>
        </p:nvSpPr>
        <p:spPr>
          <a:xfrm rot="617047">
            <a:off x="7212667" y="4354448"/>
            <a:ext cx="1213975" cy="5275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4500">
                <a:solidFill>
                  <a:schemeClr val="accent6"/>
                </a:solidFill>
                <a:effectLst>
                  <a:outerShdw blurRad="12700" dist="12700" dir="18900000" rotWithShape="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164"/>
              <a:t>Scrum</a:t>
            </a:r>
          </a:p>
        </p:txBody>
      </p:sp>
      <p:sp>
        <p:nvSpPr>
          <p:cNvPr id="363" name="Shape 363"/>
          <p:cNvSpPr/>
          <p:nvPr/>
        </p:nvSpPr>
        <p:spPr>
          <a:xfrm rot="20360056">
            <a:off x="1819199" y="4445564"/>
            <a:ext cx="1441601" cy="5275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45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effectLst>
                  <a:outerShdw blurRad="12700" dist="12700" dir="18900000" rotWithShape="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164"/>
              <a:t>Kanban</a:t>
            </a:r>
          </a:p>
        </p:txBody>
      </p:sp>
      <p:sp>
        <p:nvSpPr>
          <p:cNvPr id="364" name="Shape 364"/>
          <p:cNvSpPr/>
          <p:nvPr/>
        </p:nvSpPr>
        <p:spPr>
          <a:xfrm rot="19134545">
            <a:off x="3758459" y="4946352"/>
            <a:ext cx="944670" cy="5275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4500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effectLst>
                  <a:outerShdw blurRad="12700" dist="12700" dir="18900000" rotWithShape="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164"/>
              <a:t>Lean</a:t>
            </a:r>
          </a:p>
        </p:txBody>
      </p:sp>
      <p:sp>
        <p:nvSpPr>
          <p:cNvPr id="365" name="Shape 365"/>
          <p:cNvSpPr/>
          <p:nvPr/>
        </p:nvSpPr>
        <p:spPr>
          <a:xfrm rot="19134545">
            <a:off x="5766564" y="2843428"/>
            <a:ext cx="1576253" cy="10144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0092" tIns="20092" rIns="20092" bIns="20092" anchor="ctr">
            <a:spAutoFit/>
          </a:bodyPr>
          <a:lstStyle/>
          <a:p>
            <a:pPr>
              <a:defRPr sz="4500">
                <a:solidFill>
                  <a:schemeClr val="accent1">
                    <a:satOff val="-3355"/>
                    <a:lumOff val="26614"/>
                  </a:schemeClr>
                </a:solidFill>
                <a:effectLst>
                  <a:outerShdw blurRad="12700" dist="12700" dir="18900000" rotWithShape="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rPr sz="3164" dirty="0"/>
              <a:t>Design </a:t>
            </a:r>
          </a:p>
          <a:p>
            <a:pPr>
              <a:defRPr sz="4500">
                <a:solidFill>
                  <a:schemeClr val="accent1">
                    <a:satOff val="-3355"/>
                    <a:lumOff val="26614"/>
                  </a:schemeClr>
                </a:solidFill>
                <a:effectLst>
                  <a:outerShdw blurRad="12700" dist="12700" dir="18900000" rotWithShape="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rPr sz="3164" dirty="0"/>
              <a:t>Thinking</a:t>
            </a:r>
          </a:p>
        </p:txBody>
      </p:sp>
    </p:spTree>
    <p:extLst>
      <p:ext uri="{BB962C8B-B14F-4D97-AF65-F5344CB8AC3E}">
        <p14:creationId xmlns:p14="http://schemas.microsoft.com/office/powerpoint/2010/main" val="46665792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Date Placeholder 3">
            <a:extLst>
              <a:ext uri="{FF2B5EF4-FFF2-40B4-BE49-F238E27FC236}">
                <a16:creationId xmlns:a16="http://schemas.microsoft.com/office/drawing/2014/main" id="{12692A1A-9734-4239-BFD4-34EF21C6B14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C260766-543A-4F06-899F-9BE5C7794317}" type="datetime1">
              <a:rPr lang="en-GB" altLang="en-US"/>
              <a:pPr eaLnBrk="1" hangingPunct="1"/>
              <a:t>31/01/2022</a:t>
            </a:fld>
            <a:endParaRPr lang="en-GB" altLang="en-US"/>
          </a:p>
        </p:txBody>
      </p:sp>
      <p:sp>
        <p:nvSpPr>
          <p:cNvPr id="14339" name="Slide Number Placeholder 5">
            <a:extLst>
              <a:ext uri="{FF2B5EF4-FFF2-40B4-BE49-F238E27FC236}">
                <a16:creationId xmlns:a16="http://schemas.microsoft.com/office/drawing/2014/main" id="{C660288D-AE09-4D62-8249-F9081BCE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629F1FF-2588-40F1-B86E-07DCED9E9AC8}" type="slidenum">
              <a:rPr lang="en-GB" altLang="en-US"/>
              <a:pPr eaLnBrk="1" hangingPunct="1"/>
              <a:t>3</a:t>
            </a:fld>
            <a:endParaRPr lang="en-GB" altLang="en-US"/>
          </a:p>
        </p:txBody>
      </p:sp>
      <p:sp>
        <p:nvSpPr>
          <p:cNvPr id="14340" name="Rectangle 2">
            <a:extLst>
              <a:ext uri="{FF2B5EF4-FFF2-40B4-BE49-F238E27FC236}">
                <a16:creationId xmlns:a16="http://schemas.microsoft.com/office/drawing/2014/main" id="{F6099C21-A078-469D-B613-2BF25BC238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3800" dirty="0">
                <a:solidFill>
                  <a:srgbClr val="33CC33"/>
                </a:solidFill>
              </a:rPr>
              <a:t>History of Software Development Processes</a:t>
            </a:r>
          </a:p>
        </p:txBody>
      </p:sp>
      <p:sp>
        <p:nvSpPr>
          <p:cNvPr id="14341" name="Rectangle 3">
            <a:extLst>
              <a:ext uri="{FF2B5EF4-FFF2-40B4-BE49-F238E27FC236}">
                <a16:creationId xmlns:a16="http://schemas.microsoft.com/office/drawing/2014/main" id="{0397B52D-2C4A-443B-95EB-9F6635618A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The process of creating some software:</a:t>
            </a:r>
          </a:p>
          <a:p>
            <a:pPr eaLnBrk="1" hangingPunct="1"/>
            <a:r>
              <a:rPr lang="en-GB" altLang="en-US">
                <a:solidFill>
                  <a:srgbClr val="00B0F0"/>
                </a:solidFill>
              </a:rPr>
              <a:t>Ad hoc (Primal, hacking)</a:t>
            </a:r>
          </a:p>
          <a:p>
            <a:pPr eaLnBrk="1" hangingPunct="1"/>
            <a:r>
              <a:rPr lang="en-GB" altLang="en-US">
                <a:solidFill>
                  <a:srgbClr val="00B0F0"/>
                </a:solidFill>
              </a:rPr>
              <a:t>Waterfall (Classical)</a:t>
            </a:r>
          </a:p>
          <a:p>
            <a:pPr eaLnBrk="1" hangingPunct="1"/>
            <a:r>
              <a:rPr lang="en-GB" altLang="en-US">
                <a:solidFill>
                  <a:srgbClr val="00B0F0"/>
                </a:solidFill>
              </a:rPr>
              <a:t>Iterative (Evolutionary, Agile)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Date Placeholder 3">
            <a:extLst>
              <a:ext uri="{FF2B5EF4-FFF2-40B4-BE49-F238E27FC236}">
                <a16:creationId xmlns:a16="http://schemas.microsoft.com/office/drawing/2014/main" id="{2B70C67F-6713-474E-9E10-4ACD079B589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5EA4909-96BA-4FF4-9E76-7D8573EA7A9D}" type="datetime1">
              <a:rPr lang="en-GB" altLang="en-US"/>
              <a:pPr eaLnBrk="1" hangingPunct="1"/>
              <a:t>31/01/2022</a:t>
            </a:fld>
            <a:endParaRPr lang="en-GB" altLang="en-US"/>
          </a:p>
        </p:txBody>
      </p:sp>
      <p:sp>
        <p:nvSpPr>
          <p:cNvPr id="15363" name="Slide Number Placeholder 5">
            <a:extLst>
              <a:ext uri="{FF2B5EF4-FFF2-40B4-BE49-F238E27FC236}">
                <a16:creationId xmlns:a16="http://schemas.microsoft.com/office/drawing/2014/main" id="{5C59CE0B-1BDD-40D4-84AA-284A0C1A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0E94CEB-6E31-4256-88D7-F749DC744F56}" type="slidenum">
              <a:rPr lang="en-GB" altLang="en-US"/>
              <a:pPr eaLnBrk="1" hangingPunct="1"/>
              <a:t>4</a:t>
            </a:fld>
            <a:endParaRPr lang="en-GB" altLang="en-US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6E8FB2A6-74FA-4753-AAAD-7C9D00C925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solidFill>
                  <a:srgbClr val="FFC000"/>
                </a:solidFill>
              </a:rPr>
              <a:t>Ad hoc</a:t>
            </a:r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61914B3C-C620-4E99-B1C6-A8A14D3A91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Latin phrase meaning "for this purpose". </a:t>
            </a:r>
          </a:p>
          <a:p>
            <a:pPr eaLnBrk="1" hangingPunct="1"/>
            <a:r>
              <a:rPr lang="en-GB" altLang="en-US"/>
              <a:t>The “as and when” approach</a:t>
            </a:r>
          </a:p>
          <a:p>
            <a:pPr eaLnBrk="1" hangingPunct="1"/>
            <a:r>
              <a:rPr lang="en-GB" altLang="en-US"/>
              <a:t>The Ad Hoc project typically contains:</a:t>
            </a:r>
          </a:p>
          <a:p>
            <a:pPr lvl="1" eaLnBrk="1" hangingPunct="1"/>
            <a:r>
              <a:rPr lang="en-GB" altLang="en-US"/>
              <a:t>Minimal formal organisation</a:t>
            </a:r>
          </a:p>
          <a:p>
            <a:pPr lvl="1" eaLnBrk="1" hangingPunct="1"/>
            <a:r>
              <a:rPr lang="en-GB" altLang="en-US"/>
              <a:t>Scope may change</a:t>
            </a:r>
          </a:p>
          <a:p>
            <a:pPr lvl="1" eaLnBrk="1" hangingPunct="1"/>
            <a:r>
              <a:rPr lang="en-GB" altLang="en-US"/>
              <a:t>Records and decision making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>
            <a:extLst>
              <a:ext uri="{FF2B5EF4-FFF2-40B4-BE49-F238E27FC236}">
                <a16:creationId xmlns:a16="http://schemas.microsoft.com/office/drawing/2014/main" id="{847408B1-6BA7-4799-B2A2-C05213AE09D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6F4277F-9394-43E1-BF06-A23460FEDE13}" type="datetime1">
              <a:rPr lang="en-GB" altLang="en-US"/>
              <a:pPr eaLnBrk="1" hangingPunct="1"/>
              <a:t>31/01/2022</a:t>
            </a:fld>
            <a:endParaRPr lang="en-GB" altLang="en-US"/>
          </a:p>
        </p:txBody>
      </p:sp>
      <p:sp>
        <p:nvSpPr>
          <p:cNvPr id="16387" name="Slide Number Placeholder 5">
            <a:extLst>
              <a:ext uri="{FF2B5EF4-FFF2-40B4-BE49-F238E27FC236}">
                <a16:creationId xmlns:a16="http://schemas.microsoft.com/office/drawing/2014/main" id="{DCBEFCDB-3483-404D-B5BB-F4D69DC0D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EA5A434-5B20-4C39-B2A7-58605F81A813}" type="slidenum">
              <a:rPr lang="en-GB" altLang="en-US"/>
              <a:pPr eaLnBrk="1" hangingPunct="1"/>
              <a:t>5</a:t>
            </a:fld>
            <a:endParaRPr lang="en-GB" altLang="en-US"/>
          </a:p>
        </p:txBody>
      </p:sp>
      <p:sp>
        <p:nvSpPr>
          <p:cNvPr id="16388" name="Rectangle 2">
            <a:extLst>
              <a:ext uri="{FF2B5EF4-FFF2-40B4-BE49-F238E27FC236}">
                <a16:creationId xmlns:a16="http://schemas.microsoft.com/office/drawing/2014/main" id="{F6481CB1-D413-431B-8BDA-00A8E761B8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Ad hoc</a:t>
            </a:r>
          </a:p>
        </p:txBody>
      </p:sp>
      <p:sp>
        <p:nvSpPr>
          <p:cNvPr id="16389" name="Rectangle 3">
            <a:extLst>
              <a:ext uri="{FF2B5EF4-FFF2-40B4-BE49-F238E27FC236}">
                <a16:creationId xmlns:a16="http://schemas.microsoft.com/office/drawing/2014/main" id="{77C16DDD-277E-4C64-A030-A88D8DDE7E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sz="2600">
                <a:solidFill>
                  <a:srgbClr val="00B050"/>
                </a:solidFill>
              </a:rPr>
              <a:t>Advantages</a:t>
            </a:r>
          </a:p>
          <a:p>
            <a:pPr lvl="1" eaLnBrk="1" hangingPunct="1"/>
            <a:r>
              <a:rPr lang="en-GB" altLang="en-US" sz="2400"/>
              <a:t>Fast</a:t>
            </a:r>
          </a:p>
          <a:p>
            <a:pPr lvl="1" eaLnBrk="1" hangingPunct="1"/>
            <a:r>
              <a:rPr lang="en-GB" altLang="en-US" sz="2400"/>
              <a:t>Flexible</a:t>
            </a:r>
          </a:p>
          <a:p>
            <a:pPr eaLnBrk="1" hangingPunct="1"/>
            <a:r>
              <a:rPr lang="en-GB" altLang="en-US" sz="2600">
                <a:solidFill>
                  <a:srgbClr val="FF0000"/>
                </a:solidFill>
              </a:rPr>
              <a:t>Disadvantages</a:t>
            </a:r>
          </a:p>
          <a:p>
            <a:pPr lvl="1" eaLnBrk="1" hangingPunct="1"/>
            <a:r>
              <a:rPr lang="en-GB" altLang="en-US" sz="2400"/>
              <a:t>Often chaotic</a:t>
            </a:r>
          </a:p>
          <a:p>
            <a:pPr lvl="1" eaLnBrk="1" hangingPunct="1"/>
            <a:r>
              <a:rPr lang="en-GB" altLang="en-US" sz="2400"/>
              <a:t>Often re invents the wheel</a:t>
            </a:r>
          </a:p>
          <a:p>
            <a:pPr lvl="1" eaLnBrk="1" hangingPunct="1"/>
            <a:r>
              <a:rPr lang="en-GB" altLang="en-US" sz="2400"/>
              <a:t>Little or no quality assurance</a:t>
            </a:r>
          </a:p>
          <a:p>
            <a:pPr eaLnBrk="1" hangingPunct="1"/>
            <a:r>
              <a:rPr lang="en-GB" altLang="en-US" sz="2600"/>
              <a:t>Frowned upon for almost all serious projects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Date Placeholder 3">
            <a:extLst>
              <a:ext uri="{FF2B5EF4-FFF2-40B4-BE49-F238E27FC236}">
                <a16:creationId xmlns:a16="http://schemas.microsoft.com/office/drawing/2014/main" id="{61674039-727F-4EEE-8D48-6521181FC20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8B626D9-8F7A-4CD7-ACB9-3463CC3371E3}" type="datetime1">
              <a:rPr lang="en-GB" altLang="en-US"/>
              <a:pPr eaLnBrk="1" hangingPunct="1"/>
              <a:t>31/01/2022</a:t>
            </a:fld>
            <a:endParaRPr lang="en-GB" altLang="en-US"/>
          </a:p>
        </p:txBody>
      </p:sp>
      <p:sp>
        <p:nvSpPr>
          <p:cNvPr id="18435" name="Slide Number Placeholder 5">
            <a:extLst>
              <a:ext uri="{FF2B5EF4-FFF2-40B4-BE49-F238E27FC236}">
                <a16:creationId xmlns:a16="http://schemas.microsoft.com/office/drawing/2014/main" id="{AFBF2B79-FC88-4070-BE2C-374E79FF4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39A8915-3D6A-4F57-A462-B61CA7D1CA44}" type="slidenum">
              <a:rPr lang="en-GB" altLang="en-US"/>
              <a:pPr eaLnBrk="1" hangingPunct="1"/>
              <a:t>6</a:t>
            </a:fld>
            <a:endParaRPr lang="en-GB" altLang="en-US"/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49058998-09CF-4C7C-8470-0D974F30A4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Waterfall</a:t>
            </a:r>
          </a:p>
        </p:txBody>
      </p:sp>
      <p:pic>
        <p:nvPicPr>
          <p:cNvPr id="18437" name="Picture 4" descr="fig07_02">
            <a:extLst>
              <a:ext uri="{FF2B5EF4-FFF2-40B4-BE49-F238E27FC236}">
                <a16:creationId xmlns:a16="http://schemas.microsoft.com/office/drawing/2014/main" id="{4C647032-4294-4292-B3E1-5C463912EA9F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79613" y="1989138"/>
            <a:ext cx="6038850" cy="3400425"/>
          </a:xfr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ate Placeholder 3">
            <a:extLst>
              <a:ext uri="{FF2B5EF4-FFF2-40B4-BE49-F238E27FC236}">
                <a16:creationId xmlns:a16="http://schemas.microsoft.com/office/drawing/2014/main" id="{41133163-9487-4E76-BE97-DA4CA9B9648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8580F5F-5A00-428B-9B5E-F19D02F6F841}" type="datetime1">
              <a:rPr lang="en-GB" altLang="en-US"/>
              <a:pPr eaLnBrk="1" hangingPunct="1"/>
              <a:t>31/01/2022</a:t>
            </a:fld>
            <a:endParaRPr lang="en-GB" altLang="en-US"/>
          </a:p>
        </p:txBody>
      </p:sp>
      <p:sp>
        <p:nvSpPr>
          <p:cNvPr id="17411" name="Slide Number Placeholder 5">
            <a:extLst>
              <a:ext uri="{FF2B5EF4-FFF2-40B4-BE49-F238E27FC236}">
                <a16:creationId xmlns:a16="http://schemas.microsoft.com/office/drawing/2014/main" id="{013E29E0-9C50-4E23-AECC-4889EC19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B59D66F-42BB-452F-AFD8-A199BA9BA595}" type="slidenum">
              <a:rPr lang="en-GB" altLang="en-US"/>
              <a:pPr eaLnBrk="1" hangingPunct="1"/>
              <a:t>7</a:t>
            </a:fld>
            <a:endParaRPr lang="en-GB" altLang="en-US"/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42BEFC2D-89E5-4C3C-8293-E03056E2C2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solidFill>
                  <a:srgbClr val="FFC000"/>
                </a:solidFill>
              </a:rPr>
              <a:t>Waterfall</a:t>
            </a:r>
          </a:p>
        </p:txBody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806A32FC-C70B-4121-AC7C-E45B9F257B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sz="2600"/>
              <a:t>The classical model</a:t>
            </a:r>
          </a:p>
          <a:p>
            <a:pPr eaLnBrk="1" hangingPunct="1"/>
            <a:endParaRPr lang="en-GB" altLang="en-US" sz="2600"/>
          </a:p>
          <a:p>
            <a:pPr eaLnBrk="1" hangingPunct="1"/>
            <a:r>
              <a:rPr lang="en-GB" altLang="en-US" sz="2600"/>
              <a:t>Discrete clearly specified stages</a:t>
            </a:r>
          </a:p>
          <a:p>
            <a:pPr eaLnBrk="1" hangingPunct="1"/>
            <a:r>
              <a:rPr lang="en-GB" altLang="en-US" sz="2600">
                <a:solidFill>
                  <a:srgbClr val="00B050"/>
                </a:solidFill>
              </a:rPr>
              <a:t>Advantages</a:t>
            </a:r>
          </a:p>
          <a:p>
            <a:pPr lvl="1" eaLnBrk="1" hangingPunct="1"/>
            <a:r>
              <a:rPr lang="en-GB" altLang="en-US" sz="2400"/>
              <a:t>Clear stages and deliverables</a:t>
            </a:r>
          </a:p>
          <a:p>
            <a:pPr eaLnBrk="1" hangingPunct="1"/>
            <a:r>
              <a:rPr lang="en-GB" altLang="en-US" sz="2600">
                <a:solidFill>
                  <a:srgbClr val="FF0000"/>
                </a:solidFill>
              </a:rPr>
              <a:t>Disadvantages</a:t>
            </a:r>
          </a:p>
          <a:p>
            <a:pPr lvl="1" eaLnBrk="1" hangingPunct="1"/>
            <a:r>
              <a:rPr lang="en-GB" altLang="en-US" sz="2400"/>
              <a:t>Hard to go back a stage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Date Placeholder 3">
            <a:extLst>
              <a:ext uri="{FF2B5EF4-FFF2-40B4-BE49-F238E27FC236}">
                <a16:creationId xmlns:a16="http://schemas.microsoft.com/office/drawing/2014/main" id="{89C42DA8-7A95-43DF-BA64-3C0ACD94222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2786F41-9FCE-48E3-9B98-34EDA820EFFB}" type="datetime1">
              <a:rPr lang="en-GB" altLang="en-US"/>
              <a:pPr eaLnBrk="1" hangingPunct="1"/>
              <a:t>31/01/2022</a:t>
            </a:fld>
            <a:endParaRPr lang="en-GB" altLang="en-US"/>
          </a:p>
        </p:txBody>
      </p:sp>
      <p:sp>
        <p:nvSpPr>
          <p:cNvPr id="20483" name="Slide Number Placeholder 5">
            <a:extLst>
              <a:ext uri="{FF2B5EF4-FFF2-40B4-BE49-F238E27FC236}">
                <a16:creationId xmlns:a16="http://schemas.microsoft.com/office/drawing/2014/main" id="{41E8F26E-3E6E-4528-A7C6-A2A189DAF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E968B80-9AA5-4A43-9F5F-8E7544C761D6}" type="slidenum">
              <a:rPr lang="en-GB" altLang="en-US"/>
              <a:pPr eaLnBrk="1" hangingPunct="1"/>
              <a:t>8</a:t>
            </a:fld>
            <a:endParaRPr lang="en-GB" altLang="en-US"/>
          </a:p>
        </p:txBody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6EE6E1ED-E479-4A47-A554-2B2DBE3AD2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Iterative</a:t>
            </a:r>
          </a:p>
        </p:txBody>
      </p:sp>
      <p:pic>
        <p:nvPicPr>
          <p:cNvPr id="20485" name="Picture 4" descr="600px-Spiral_model_(Boehm,_1988)">
            <a:extLst>
              <a:ext uri="{FF2B5EF4-FFF2-40B4-BE49-F238E27FC236}">
                <a16:creationId xmlns:a16="http://schemas.microsoft.com/office/drawing/2014/main" id="{FB791A62-9E5D-46FF-BFAE-723EDE63B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412875"/>
            <a:ext cx="57150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Date Placeholder 3">
            <a:extLst>
              <a:ext uri="{FF2B5EF4-FFF2-40B4-BE49-F238E27FC236}">
                <a16:creationId xmlns:a16="http://schemas.microsoft.com/office/drawing/2014/main" id="{2EB0BEB3-A566-4F18-A072-A8DA833C169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D6C256A-56FF-4427-975F-D65C34AA793B}" type="datetime1">
              <a:rPr lang="en-GB" altLang="en-US"/>
              <a:pPr eaLnBrk="1" hangingPunct="1"/>
              <a:t>31/01/2022</a:t>
            </a:fld>
            <a:endParaRPr lang="en-GB" altLang="en-US"/>
          </a:p>
        </p:txBody>
      </p:sp>
      <p:sp>
        <p:nvSpPr>
          <p:cNvPr id="19459" name="Slide Number Placeholder 5">
            <a:extLst>
              <a:ext uri="{FF2B5EF4-FFF2-40B4-BE49-F238E27FC236}">
                <a16:creationId xmlns:a16="http://schemas.microsoft.com/office/drawing/2014/main" id="{CBB53FE8-665D-43AC-B223-B04690B0F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08AFCA5-752F-4E96-BE17-B553DCDD90DB}" type="slidenum">
              <a:rPr lang="en-GB" altLang="en-US"/>
              <a:pPr eaLnBrk="1" hangingPunct="1"/>
              <a:t>9</a:t>
            </a:fld>
            <a:endParaRPr lang="en-GB" altLang="en-US"/>
          </a:p>
        </p:txBody>
      </p:sp>
      <p:sp>
        <p:nvSpPr>
          <p:cNvPr id="19460" name="Rectangle 2">
            <a:extLst>
              <a:ext uri="{FF2B5EF4-FFF2-40B4-BE49-F238E27FC236}">
                <a16:creationId xmlns:a16="http://schemas.microsoft.com/office/drawing/2014/main" id="{EF17B22F-67A4-49C3-AA6D-338575E9DC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>
                <a:solidFill>
                  <a:srgbClr val="FFC000"/>
                </a:solidFill>
              </a:rPr>
              <a:t>Iterative</a:t>
            </a:r>
          </a:p>
        </p:txBody>
      </p:sp>
      <p:sp>
        <p:nvSpPr>
          <p:cNvPr id="19461" name="Rectangle 3">
            <a:extLst>
              <a:ext uri="{FF2B5EF4-FFF2-40B4-BE49-F238E27FC236}">
                <a16:creationId xmlns:a16="http://schemas.microsoft.com/office/drawing/2014/main" id="{3778A274-622D-462B-A436-50431E1F4D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Prototyping (Early development)</a:t>
            </a:r>
          </a:p>
          <a:p>
            <a:pPr eaLnBrk="1" hangingPunct="1"/>
            <a:r>
              <a:rPr lang="en-GB" altLang="en-US"/>
              <a:t>Multiple versions produced</a:t>
            </a:r>
          </a:p>
          <a:p>
            <a:pPr eaLnBrk="1" hangingPunct="1"/>
            <a:endParaRPr lang="en-GB" altLang="en-US"/>
          </a:p>
          <a:p>
            <a:pPr eaLnBrk="1" hangingPunct="1"/>
            <a:r>
              <a:rPr lang="en-GB" altLang="en-US">
                <a:solidFill>
                  <a:srgbClr val="00B050"/>
                </a:solidFill>
              </a:rPr>
              <a:t>Advantages</a:t>
            </a:r>
          </a:p>
          <a:p>
            <a:pPr lvl="1" eaLnBrk="1" hangingPunct="1"/>
            <a:r>
              <a:rPr lang="en-GB" altLang="en-US"/>
              <a:t>Start getting feedback early</a:t>
            </a:r>
          </a:p>
          <a:p>
            <a:pPr eaLnBrk="1" hangingPunct="1"/>
            <a:r>
              <a:rPr lang="en-GB" altLang="en-US">
                <a:solidFill>
                  <a:srgbClr val="FF0000"/>
                </a:solidFill>
              </a:rPr>
              <a:t>Disadvantages</a:t>
            </a:r>
          </a:p>
          <a:p>
            <a:pPr lvl="1" eaLnBrk="1" hangingPunct="1"/>
            <a:r>
              <a:rPr lang="en-GB" altLang="en-US"/>
              <a:t>Time and resources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4206</TotalTime>
  <Words>294</Words>
  <Application>Microsoft Office PowerPoint</Application>
  <PresentationFormat>On-screen Show (4:3)</PresentationFormat>
  <Paragraphs>102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 Black</vt:lpstr>
      <vt:lpstr>Calibri</vt:lpstr>
      <vt:lpstr>Helvetica</vt:lpstr>
      <vt:lpstr>Times New Roman</vt:lpstr>
      <vt:lpstr>Wingdings</vt:lpstr>
      <vt:lpstr>Pixel</vt:lpstr>
      <vt:lpstr>5CS024 – 7CC002 Products &amp; Process</vt:lpstr>
      <vt:lpstr>PowerPoint Presentation</vt:lpstr>
      <vt:lpstr>History of Software Development Processes</vt:lpstr>
      <vt:lpstr>Ad hoc</vt:lpstr>
      <vt:lpstr>Ad hoc</vt:lpstr>
      <vt:lpstr>Waterfall</vt:lpstr>
      <vt:lpstr>Waterfall</vt:lpstr>
      <vt:lpstr>Iterative</vt:lpstr>
      <vt:lpstr>Iterative</vt:lpstr>
      <vt:lpstr>Primordial Soup of Agile development</vt:lpstr>
      <vt:lpstr>Where does Agile Development begin?</vt:lpstr>
      <vt:lpstr>PowerPoint Presentation</vt:lpstr>
      <vt:lpstr>Scrum</vt:lpstr>
      <vt:lpstr>KANBAN</vt:lpstr>
      <vt:lpstr>Tools (Fundamental)</vt:lpstr>
      <vt:lpstr>Innovation Funnel </vt:lpstr>
      <vt:lpstr>Incremental Development</vt:lpstr>
      <vt:lpstr>The iron triangle of project management</vt:lpstr>
      <vt:lpstr>Questions</vt:lpstr>
    </vt:vector>
  </TitlesOfParts>
  <Company>University of Wolverhampton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CP3024 WWWIS</dc:title>
  <dc:creator>Administrator</dc:creator>
  <cp:lastModifiedBy>Orville Daly</cp:lastModifiedBy>
  <cp:revision>232</cp:revision>
  <cp:lastPrinted>1601-01-01T00:00:00Z</cp:lastPrinted>
  <dcterms:created xsi:type="dcterms:W3CDTF">2006-01-26T10:17:53Z</dcterms:created>
  <dcterms:modified xsi:type="dcterms:W3CDTF">2022-01-31T09:46:21Z</dcterms:modified>
</cp:coreProperties>
</file>